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3333CC"/>
    <a:srgbClr val="0000FF"/>
    <a:srgbClr val="110E3A"/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670" autoAdjust="0"/>
  </p:normalViewPr>
  <p:slideViewPr>
    <p:cSldViewPr>
      <p:cViewPr varScale="1">
        <p:scale>
          <a:sx n="117" d="100"/>
          <a:sy n="117" d="100"/>
        </p:scale>
        <p:origin x="-102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chemeClr val="bg1">
                <a:alpha val="26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t="100000" r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6705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lerryn logo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467600" y="228600"/>
            <a:ext cx="14478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372350" y="609600"/>
            <a:ext cx="1771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1600">
                <a:solidFill>
                  <a:schemeClr val="bg1"/>
                </a:solidFill>
              </a:rPr>
              <a:t>www.lerryn.com</a:t>
            </a: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2286000" y="60960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GB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2667000" y="6110288"/>
            <a:ext cx="3689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b="1">
                <a:solidFill>
                  <a:srgbClr val="000066"/>
                </a:solidFill>
              </a:rPr>
              <a:t>www.PluginsForTradepoint.com</a:t>
            </a:r>
          </a:p>
        </p:txBody>
      </p:sp>
      <p:pic>
        <p:nvPicPr>
          <p:cNvPr id="2" name="Picture 3" descr="tradepointlogo2.pn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228600" y="5949950"/>
            <a:ext cx="2057400" cy="641350"/>
          </a:xfrm>
          <a:prstGeom prst="rect">
            <a:avLst/>
          </a:prstGeom>
          <a:solidFill>
            <a:schemeClr val="bg1">
              <a:alpha val="59999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66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neilseekings@lerryn.com" TargetMode="External"/><Relationship Id="rId2" Type="http://schemas.openxmlformats.org/officeDocument/2006/relationships/hyperlink" Target="mailto:timsheppard@lerryn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4"/>
          <p:cNvSpPr>
            <a:spLocks noChangeArrowheads="1"/>
          </p:cNvSpPr>
          <p:nvPr/>
        </p:nvSpPr>
        <p:spPr bwMode="auto">
          <a:xfrm>
            <a:off x="457200" y="855663"/>
            <a:ext cx="8229600" cy="508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GB" sz="3200">
                <a:solidFill>
                  <a:srgbClr val="000066"/>
                </a:solidFill>
                <a:latin typeface="Calibri" pitchFamily="34" charset="0"/>
              </a:rPr>
              <a:t>eShopCONNECT</a:t>
            </a:r>
            <a:r>
              <a:rPr lang="en-GB" sz="3200" baseline="4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™</a:t>
            </a:r>
            <a:r>
              <a:rPr lang="en-GB" sz="3200">
                <a:solidFill>
                  <a:srgbClr val="000066"/>
                </a:solidFill>
                <a:latin typeface="Calibri" pitchFamily="34" charset="0"/>
              </a:rPr>
              <a:t>, Order Importer</a:t>
            </a: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/>
            </a:r>
            <a:br>
              <a:rPr lang="en-GB" sz="2000">
                <a:solidFill>
                  <a:srgbClr val="000066"/>
                </a:solidFill>
                <a:latin typeface="Calibri" pitchFamily="34" charset="0"/>
              </a:rPr>
            </a:br>
            <a:r>
              <a:rPr lang="en-GB" sz="2800">
                <a:solidFill>
                  <a:srgbClr val="000066"/>
                </a:solidFill>
                <a:latin typeface="Calibri" pitchFamily="34" charset="0"/>
              </a:rPr>
              <a:t>and other plugins from Lerryn</a:t>
            </a: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/>
            </a:r>
            <a:br>
              <a:rPr lang="en-GB" sz="2000">
                <a:solidFill>
                  <a:srgbClr val="000066"/>
                </a:solidFill>
                <a:latin typeface="Calibri" pitchFamily="34" charset="0"/>
              </a:rPr>
            </a:b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> </a:t>
            </a:r>
            <a:br>
              <a:rPr lang="en-GB" sz="2000">
                <a:solidFill>
                  <a:srgbClr val="000066"/>
                </a:solidFill>
                <a:latin typeface="Calibri" pitchFamily="34" charset="0"/>
              </a:rPr>
            </a:b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>Tim Sheppard</a:t>
            </a:r>
            <a:br>
              <a:rPr lang="en-GB" sz="2000">
                <a:solidFill>
                  <a:srgbClr val="000066"/>
                </a:solidFill>
                <a:latin typeface="Calibri" pitchFamily="34" charset="0"/>
              </a:rPr>
            </a:b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/>
            </a:r>
            <a:br>
              <a:rPr lang="en-GB" sz="2000">
                <a:solidFill>
                  <a:srgbClr val="000066"/>
                </a:solidFill>
                <a:latin typeface="Calibri" pitchFamily="34" charset="0"/>
              </a:rPr>
            </a:b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>Group Managing Director</a:t>
            </a:r>
            <a:br>
              <a:rPr lang="en-GB" sz="2000">
                <a:solidFill>
                  <a:srgbClr val="000066"/>
                </a:solidFill>
                <a:latin typeface="Calibri" pitchFamily="34" charset="0"/>
              </a:rPr>
            </a:b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>Lerryn Data Technology Ltd</a:t>
            </a:r>
            <a:br>
              <a:rPr lang="en-GB" sz="2000">
                <a:solidFill>
                  <a:srgbClr val="000066"/>
                </a:solidFill>
                <a:latin typeface="Calibri" pitchFamily="34" charset="0"/>
              </a:rPr>
            </a:b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/>
            </a:r>
            <a:br>
              <a:rPr lang="en-GB" sz="2000">
                <a:solidFill>
                  <a:srgbClr val="000066"/>
                </a:solidFill>
                <a:latin typeface="Calibri" pitchFamily="34" charset="0"/>
              </a:rPr>
            </a:b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> 11</a:t>
            </a:r>
            <a:r>
              <a:rPr lang="en-GB" sz="2000" baseline="30000">
                <a:solidFill>
                  <a:srgbClr val="000066"/>
                </a:solidFill>
                <a:latin typeface="Calibri" pitchFamily="34" charset="0"/>
              </a:rPr>
              <a:t>th</a:t>
            </a:r>
            <a:r>
              <a:rPr lang="en-GB" sz="2000">
                <a:solidFill>
                  <a:srgbClr val="000066"/>
                </a:solidFill>
                <a:latin typeface="Calibri" pitchFamily="34" charset="0"/>
              </a:rPr>
              <a:t> May 2010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US Payroll Overview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mtClean="0"/>
              <a:t>Structure based on Lerryn’s US &amp; UK online Payrolls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Payroll functions are web based</a:t>
            </a:r>
          </a:p>
          <a:p>
            <a:pPr lvl="2">
              <a:lnSpc>
                <a:spcPct val="90000"/>
              </a:lnSpc>
            </a:pPr>
            <a:r>
              <a:rPr lang="en-GB" smtClean="0"/>
              <a:t>No payroll upgrade roll-out, always up to date</a:t>
            </a:r>
          </a:p>
          <a:p>
            <a:pPr lvl="2">
              <a:lnSpc>
                <a:spcPct val="90000"/>
              </a:lnSpc>
            </a:pPr>
            <a:r>
              <a:rPr lang="en-GB" smtClean="0"/>
              <a:t>Web access options for remote staff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Uses commercially proven US sourced DLL for withholding tax calculation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Dedicated plugin creates Payroll &amp; HR module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Payroll data is encrypted and held on our web server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Employee records are also available with Tradepoint DB for access by other modules</a:t>
            </a:r>
          </a:p>
          <a:p>
            <a:pPr lvl="2">
              <a:lnSpc>
                <a:spcPct val="90000"/>
              </a:lnSpc>
            </a:pPr>
            <a:r>
              <a:rPr lang="en-GB" smtClean="0"/>
              <a:t>Automatic bi-directional synchronisation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Full integration with Tradepoint Banking and Accounting functions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Canadian payroll coming soon</a:t>
            </a:r>
          </a:p>
          <a:p>
            <a:pPr>
              <a:lnSpc>
                <a:spcPct val="90000"/>
              </a:lnSpc>
            </a:pPr>
            <a:endParaRPr lang="en-GB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Asset Manager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Assets</a:t>
            </a:r>
          </a:p>
          <a:p>
            <a:r>
              <a:rPr lang="en-GB" smtClean="0"/>
              <a:t>Insurance Policies</a:t>
            </a:r>
          </a:p>
          <a:p>
            <a:r>
              <a:rPr lang="en-GB" smtClean="0"/>
              <a:t>Maintenance Contracts</a:t>
            </a:r>
          </a:p>
          <a:p>
            <a:r>
              <a:rPr lang="en-GB" smtClean="0"/>
              <a:t>Finance Agreements</a:t>
            </a:r>
          </a:p>
          <a:p>
            <a:r>
              <a:rPr lang="en-GB" smtClean="0"/>
              <a:t>Tenants</a:t>
            </a:r>
          </a:p>
          <a:p>
            <a:r>
              <a:rPr lang="en-GB" smtClean="0"/>
              <a:t>Categories, Sub-categories, Asset Groups, Locations</a:t>
            </a:r>
          </a:p>
          <a:p>
            <a:r>
              <a:rPr lang="en-GB" smtClean="0"/>
              <a:t>Depreciation and other wizards</a:t>
            </a:r>
          </a:p>
          <a:p>
            <a:pPr lvl="1"/>
            <a:r>
              <a:rPr lang="en-GB" smtClean="0"/>
              <a:t>Straight Line, Reducing Balance, Sum-of-Years-Digits, Double Declining Balance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endParaRPr lang="en-GB" smtClean="0"/>
          </a:p>
          <a:p>
            <a:pPr algn="ctr">
              <a:buFont typeface="Arial" charset="0"/>
              <a:buNone/>
            </a:pPr>
            <a:endParaRPr lang="en-GB" smtClean="0"/>
          </a:p>
          <a:p>
            <a:pPr algn="ctr">
              <a:buFont typeface="Arial" charset="0"/>
              <a:buNone/>
            </a:pPr>
            <a:r>
              <a:rPr lang="en-GB" smtClean="0"/>
              <a:t>Thank you for your attention</a:t>
            </a:r>
          </a:p>
          <a:p>
            <a:pPr algn="ctr">
              <a:buFont typeface="Arial" charset="0"/>
              <a:buNone/>
            </a:pPr>
            <a:endParaRPr lang="en-GB" smtClean="0"/>
          </a:p>
          <a:p>
            <a:pPr algn="ctr">
              <a:buFont typeface="Arial" charset="0"/>
              <a:buNone/>
            </a:pPr>
            <a:r>
              <a:rPr lang="en-GB" smtClean="0"/>
              <a:t>Contacts at Lerryn</a:t>
            </a:r>
          </a:p>
          <a:p>
            <a:pPr algn="ctr">
              <a:buFont typeface="Arial" charset="0"/>
              <a:buNone/>
            </a:pPr>
            <a:endParaRPr lang="en-GB" smtClean="0"/>
          </a:p>
          <a:p>
            <a:pPr algn="ctr">
              <a:buFont typeface="Arial" charset="0"/>
              <a:buNone/>
            </a:pPr>
            <a:r>
              <a:rPr lang="en-GB" sz="2000" smtClean="0"/>
              <a:t>Technical	 Tim Sheppard 	</a:t>
            </a:r>
            <a:r>
              <a:rPr lang="en-GB" sz="2000" smtClean="0">
                <a:hlinkClick r:id="rId2"/>
              </a:rPr>
              <a:t>timsheppard@lerryn.com</a:t>
            </a:r>
            <a:endParaRPr lang="en-GB" sz="2000" smtClean="0"/>
          </a:p>
          <a:p>
            <a:pPr algn="ctr">
              <a:buFont typeface="Arial" charset="0"/>
              <a:buNone/>
            </a:pPr>
            <a:r>
              <a:rPr lang="en-GB" sz="2000" smtClean="0"/>
              <a:t>Commercial 	Neil Seekings 	</a:t>
            </a:r>
            <a:r>
              <a:rPr lang="en-GB" sz="2000" smtClean="0">
                <a:hlinkClick r:id="rId3"/>
              </a:rPr>
              <a:t>neilseekings@lerryn.com</a:t>
            </a:r>
            <a:endParaRPr lang="en-GB" sz="2000" smtClean="0"/>
          </a:p>
          <a:p>
            <a:pPr algn="ctr">
              <a:buFont typeface="Arial" charset="0"/>
              <a:buNone/>
            </a:pPr>
            <a:endParaRPr lang="en-GB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705600" cy="752475"/>
          </a:xfrm>
        </p:spPr>
        <p:txBody>
          <a:bodyPr/>
          <a:lstStyle/>
          <a:p>
            <a:pPr eaLnBrk="1" hangingPunct="1"/>
            <a:r>
              <a:rPr lang="en-GB" sz="2800" smtClean="0"/>
              <a:t>Lerryn Data Technology Ltd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924800" cy="4495800"/>
          </a:xfrm>
        </p:spPr>
        <p:txBody>
          <a:bodyPr/>
          <a:lstStyle/>
          <a:p>
            <a:pPr eaLnBrk="1" hangingPunct="1"/>
            <a:r>
              <a:rPr lang="en-GB" smtClean="0"/>
              <a:t>Part of Lerryn Group Ltd</a:t>
            </a:r>
          </a:p>
          <a:p>
            <a:pPr eaLnBrk="1" hangingPunct="1"/>
            <a:r>
              <a:rPr lang="en-GB" smtClean="0"/>
              <a:t>In business since 1995</a:t>
            </a:r>
          </a:p>
          <a:p>
            <a:pPr eaLnBrk="1" hangingPunct="1"/>
            <a:r>
              <a:rPr lang="en-GB" smtClean="0"/>
              <a:t>Supply custom billing software to main UK Energy utilities and SME business solutions</a:t>
            </a:r>
          </a:p>
          <a:p>
            <a:pPr eaLnBrk="1" hangingPunct="1"/>
            <a:r>
              <a:rPr lang="en-GB" smtClean="0"/>
              <a:t>Leading developer of Interprise Suite plugins with the largest range of off-the-shelf products worldwide</a:t>
            </a:r>
          </a:p>
          <a:p>
            <a:pPr eaLnBrk="1" hangingPunct="1"/>
            <a:r>
              <a:rPr lang="en-GB" smtClean="0"/>
              <a:t>Now committed to bringing our products to the Tradepoint platform</a:t>
            </a:r>
          </a:p>
          <a:p>
            <a:pPr eaLnBrk="1" hangingPunct="1"/>
            <a:endParaRPr lang="en-GB" sz="1800" smtClean="0"/>
          </a:p>
          <a:p>
            <a:pPr eaLnBrk="1" hangingPunct="1"/>
            <a:endParaRPr lang="en-US" sz="14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Initial plugins for Tradepoint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eShopCONNECT</a:t>
            </a:r>
          </a:p>
          <a:p>
            <a:r>
              <a:rPr lang="en-GB" smtClean="0"/>
              <a:t>Order Importer</a:t>
            </a:r>
          </a:p>
          <a:p>
            <a:r>
              <a:rPr lang="en-GB" smtClean="0"/>
              <a:t>Historic Customer and Order Import</a:t>
            </a:r>
          </a:p>
          <a:p>
            <a:r>
              <a:rPr lang="en-GB" smtClean="0"/>
              <a:t>UK &amp; US Payroll</a:t>
            </a:r>
          </a:p>
          <a:p>
            <a:r>
              <a:rPr lang="en-GB" smtClean="0"/>
              <a:t>Asset Management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eShopCONNECT &amp; Order Importer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2 products that share same core XML import technology, but are designed to meet different market requirements</a:t>
            </a:r>
          </a:p>
          <a:p>
            <a:pPr lvl="1"/>
            <a:r>
              <a:rPr lang="en-GB" smtClean="0"/>
              <a:t>Core function provides import of Sales Quotes, Orders, Invoices &amp; Credit Notes into Tradepoint Enterprise</a:t>
            </a:r>
          </a:p>
          <a:p>
            <a:r>
              <a:rPr lang="en-GB" smtClean="0"/>
              <a:t>Server based products - designed to operate automatically</a:t>
            </a:r>
          </a:p>
          <a:p>
            <a:pPr lvl="1"/>
            <a:r>
              <a:rPr lang="en-GB" smtClean="0"/>
              <a:t>Once installed and configured, no user intervention required, apart from exception handling</a:t>
            </a:r>
          </a:p>
          <a:p>
            <a:r>
              <a:rPr lang="en-GB" smtClean="0"/>
              <a:t>XML has become the standard for system interfacing </a:t>
            </a:r>
          </a:p>
          <a:p>
            <a:pPr lvl="1"/>
            <a:r>
              <a:rPr lang="en-GB" smtClean="0"/>
              <a:t>XML is structured and readable by both man and machine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Principles of Operation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74676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mtClean="0"/>
              <a:t>Both product have similar core components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Tradepoint plugin for configuration</a:t>
            </a:r>
          </a:p>
          <a:p>
            <a:pPr lvl="2">
              <a:lnSpc>
                <a:spcPct val="80000"/>
              </a:lnSpc>
            </a:pPr>
            <a:r>
              <a:rPr lang="en-GB" smtClean="0"/>
              <a:t>eShopCONNECT includes additional settings on Product form</a:t>
            </a:r>
            <a:r>
              <a:rPr lang="en-GB" sz="140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Windows Service which performs all the automated functions</a:t>
            </a:r>
          </a:p>
          <a:p>
            <a:pPr lvl="2">
              <a:lnSpc>
                <a:spcPct val="80000"/>
              </a:lnSpc>
            </a:pPr>
            <a:r>
              <a:rPr lang="en-GB" smtClean="0"/>
              <a:t>Cannot have both products installed on the same Tradepoint DB</a:t>
            </a:r>
          </a:p>
          <a:p>
            <a:pPr>
              <a:lnSpc>
                <a:spcPct val="80000"/>
              </a:lnSpc>
            </a:pPr>
            <a:r>
              <a:rPr lang="en-GB" smtClean="0"/>
              <a:t>eShopCONNECT has additional components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Web Service which accepts XML web import using HTTP Post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Database triggers which drive the Sales Order and Inventory update processes</a:t>
            </a:r>
          </a:p>
          <a:p>
            <a:pPr>
              <a:lnSpc>
                <a:spcPct val="80000"/>
              </a:lnSpc>
            </a:pPr>
            <a:r>
              <a:rPr lang="en-GB" smtClean="0"/>
              <a:t>Fully automated operation with no user action required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Both products will notify a nominated email address of any errors</a:t>
            </a:r>
          </a:p>
          <a:p>
            <a:pPr>
              <a:lnSpc>
                <a:spcPct val="80000"/>
              </a:lnSpc>
            </a:pPr>
            <a:r>
              <a:rPr lang="en-GB" smtClean="0"/>
              <a:t>Can be configured to authorise Credit Card during import</a:t>
            </a:r>
            <a:r>
              <a:rPr lang="en-GB" sz="2000" smtClean="0"/>
              <a:t> </a:t>
            </a:r>
          </a:p>
          <a:p>
            <a:pPr>
              <a:lnSpc>
                <a:spcPct val="80000"/>
              </a:lnSpc>
            </a:pPr>
            <a:endParaRPr lang="en-GB" sz="20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Order Importer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Order Importer provides file based XML import</a:t>
            </a:r>
          </a:p>
          <a:p>
            <a:pPr lvl="1"/>
            <a:r>
              <a:rPr lang="en-GB" smtClean="0"/>
              <a:t>Primarily aimed at users with an external system who need live Order/Invoice import e.g.</a:t>
            </a:r>
          </a:p>
          <a:p>
            <a:pPr lvl="2"/>
            <a:r>
              <a:rPr lang="en-GB" smtClean="0"/>
              <a:t>custom Telesales front end systems</a:t>
            </a:r>
          </a:p>
          <a:p>
            <a:pPr lvl="2"/>
            <a:r>
              <a:rPr lang="en-GB" smtClean="0"/>
              <a:t>external manufacturing systems – Purchase Importer handles Supplier Bill/Invoice import</a:t>
            </a:r>
          </a:p>
          <a:p>
            <a:pPr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eShopCONNECT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eShopCONNECT core provides web based XML import</a:t>
            </a:r>
          </a:p>
          <a:p>
            <a:pPr lvl="1"/>
            <a:r>
              <a:rPr lang="en-GB" smtClean="0"/>
              <a:t>Its power comes from the eShopCONNECTORS which provide automated integration with popular eCommerce sites</a:t>
            </a:r>
          </a:p>
          <a:p>
            <a:pPr lvl="2"/>
            <a:r>
              <a:rPr lang="en-GB" sz="1800" smtClean="0"/>
              <a:t>Amazon</a:t>
            </a:r>
          </a:p>
          <a:p>
            <a:pPr lvl="2"/>
            <a:r>
              <a:rPr lang="en-GB" sz="1800" smtClean="0"/>
              <a:t>Shop.com</a:t>
            </a:r>
          </a:p>
          <a:p>
            <a:pPr lvl="2"/>
            <a:r>
              <a:rPr lang="en-GB" sz="1800" smtClean="0"/>
              <a:t>Channel Advisor (eBay and Amazon)</a:t>
            </a:r>
          </a:p>
          <a:p>
            <a:pPr lvl="2"/>
            <a:r>
              <a:rPr lang="en-GB" sz="1800" smtClean="0"/>
              <a:t>Volusion</a:t>
            </a:r>
          </a:p>
          <a:p>
            <a:pPr lvl="2"/>
            <a:r>
              <a:rPr lang="en-GB" sz="1800" smtClean="0"/>
              <a:t>Magento coming soon</a:t>
            </a:r>
          </a:p>
          <a:p>
            <a:pPr lvl="2"/>
            <a:r>
              <a:rPr lang="en-GB" sz="1800" smtClean="0"/>
              <a:t>Other connectors as demand dictates</a:t>
            </a:r>
          </a:p>
          <a:p>
            <a:pPr lvl="1"/>
            <a:r>
              <a:rPr lang="en-GB" sz="1800" smtClean="0"/>
              <a:t>Enables Tradepoint users to trade on Amazon etc with the same level of integration as with their own web site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Historic Order Import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Package of Order Importer,  Historic Order Processing plugin and XML generation utility</a:t>
            </a:r>
          </a:p>
          <a:p>
            <a:pPr lvl="1"/>
            <a:r>
              <a:rPr lang="en-GB" smtClean="0"/>
              <a:t>Provides facility for initial import of Sales History and Customers when migrating to Tradepoint Enterprise </a:t>
            </a:r>
          </a:p>
          <a:p>
            <a:pPr lvl="1"/>
            <a:r>
              <a:rPr lang="en-GB" smtClean="0"/>
              <a:t>Enables users to view previous orders from the legacy system within Tradepoint </a:t>
            </a:r>
          </a:p>
          <a:p>
            <a:pPr lvl="2"/>
            <a:r>
              <a:rPr lang="en-GB" smtClean="0"/>
              <a:t>Imports all Customer records associated with historic orders </a:t>
            </a:r>
          </a:p>
          <a:p>
            <a:pPr lvl="2"/>
            <a:r>
              <a:rPr lang="en-GB" smtClean="0"/>
              <a:t>Optional import of Quotes and Leads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Market Opportunities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mtClean="0"/>
              <a:t>4 main target markets</a:t>
            </a:r>
          </a:p>
          <a:p>
            <a:pPr lvl="1">
              <a:lnSpc>
                <a:spcPct val="80000"/>
              </a:lnSpc>
            </a:pPr>
            <a:r>
              <a:rPr lang="en-GB" sz="1800" smtClean="0"/>
              <a:t>Customers with external systems needing live import into Tradepoint Enterprise</a:t>
            </a:r>
          </a:p>
          <a:p>
            <a:pPr lvl="2">
              <a:lnSpc>
                <a:spcPct val="80000"/>
              </a:lnSpc>
            </a:pPr>
            <a:r>
              <a:rPr lang="en-GB" sz="1800" smtClean="0"/>
              <a:t>Order Importer (with option of Purchase Importer)</a:t>
            </a:r>
          </a:p>
          <a:p>
            <a:pPr lvl="1">
              <a:lnSpc>
                <a:spcPct val="80000"/>
              </a:lnSpc>
            </a:pPr>
            <a:r>
              <a:rPr lang="en-GB" sz="1800" smtClean="0"/>
              <a:t>Traders on Amazon, Shop.com, Volusion, Channel Advisor etc</a:t>
            </a:r>
          </a:p>
          <a:p>
            <a:pPr lvl="2">
              <a:lnSpc>
                <a:spcPct val="80000"/>
              </a:lnSpc>
            </a:pPr>
            <a:r>
              <a:rPr lang="en-GB" smtClean="0"/>
              <a:t>eShopCONNECT with relevant eShopCONNECTORs</a:t>
            </a:r>
          </a:p>
          <a:p>
            <a:pPr lvl="1">
              <a:lnSpc>
                <a:spcPct val="80000"/>
              </a:lnSpc>
            </a:pPr>
            <a:r>
              <a:rPr lang="en-GB" sz="1800" smtClean="0"/>
              <a:t>Customers with existing eCommerce site who want to implement Tradepoint Enterprise, but retain existing web site</a:t>
            </a:r>
          </a:p>
          <a:p>
            <a:pPr lvl="2">
              <a:lnSpc>
                <a:spcPct val="80000"/>
              </a:lnSpc>
            </a:pPr>
            <a:r>
              <a:rPr lang="en-GB" smtClean="0"/>
              <a:t>eShopCONNECT with bespoke connector</a:t>
            </a:r>
          </a:p>
          <a:p>
            <a:pPr lvl="1">
              <a:lnSpc>
                <a:spcPct val="80000"/>
              </a:lnSpc>
            </a:pPr>
            <a:r>
              <a:rPr lang="en-GB" sz="1800" smtClean="0"/>
              <a:t>Customers who want Historic Sales Order data within Tradepoint</a:t>
            </a:r>
          </a:p>
          <a:p>
            <a:pPr lvl="2">
              <a:lnSpc>
                <a:spcPct val="80000"/>
              </a:lnSpc>
            </a:pPr>
            <a:r>
              <a:rPr lang="en-GB" smtClean="0"/>
              <a:t>Historic Order Import package – included Order Importer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1EDB6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2401</TotalTime>
  <Words>598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Lerryn Data Technology Ltd</vt:lpstr>
      <vt:lpstr>Initial plugins for Tradepoint</vt:lpstr>
      <vt:lpstr>eShopCONNECT &amp; Order Importer</vt:lpstr>
      <vt:lpstr>Principles of Operation</vt:lpstr>
      <vt:lpstr>Order Importer</vt:lpstr>
      <vt:lpstr>eShopCONNECT</vt:lpstr>
      <vt:lpstr>Historic Order Import</vt:lpstr>
      <vt:lpstr>Market Opportunities</vt:lpstr>
      <vt:lpstr>US Payroll Overview</vt:lpstr>
      <vt:lpstr>Asset Manager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Tradepoint Enterprise</dc:title>
  <dc:creator>Jspardee</dc:creator>
  <cp:lastModifiedBy>Tim Sheppard</cp:lastModifiedBy>
  <cp:revision>128</cp:revision>
  <dcterms:created xsi:type="dcterms:W3CDTF">2010-02-22T23:16:35Z</dcterms:created>
  <dcterms:modified xsi:type="dcterms:W3CDTF">2010-05-11T19:20:15Z</dcterms:modified>
</cp:coreProperties>
</file>